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7"/>
  </p:notesMasterIdLst>
  <p:sldIdLst>
    <p:sldId id="256" r:id="rId2"/>
    <p:sldId id="398" r:id="rId3"/>
    <p:sldId id="399" r:id="rId4"/>
    <p:sldId id="329" r:id="rId5"/>
    <p:sldId id="400" r:id="rId6"/>
    <p:sldId id="371" r:id="rId7"/>
    <p:sldId id="372" r:id="rId8"/>
    <p:sldId id="374" r:id="rId9"/>
    <p:sldId id="375" r:id="rId10"/>
    <p:sldId id="379" r:id="rId11"/>
    <p:sldId id="360" r:id="rId12"/>
    <p:sldId id="401" r:id="rId13"/>
    <p:sldId id="367" r:id="rId14"/>
    <p:sldId id="366" r:id="rId15"/>
    <p:sldId id="365" r:id="rId16"/>
    <p:sldId id="368" r:id="rId17"/>
    <p:sldId id="381" r:id="rId18"/>
    <p:sldId id="382" r:id="rId19"/>
    <p:sldId id="383" r:id="rId20"/>
    <p:sldId id="384" r:id="rId21"/>
    <p:sldId id="385" r:id="rId22"/>
    <p:sldId id="402" r:id="rId23"/>
    <p:sldId id="403" r:id="rId24"/>
    <p:sldId id="397" r:id="rId25"/>
    <p:sldId id="279" r:id="rId2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CF6"/>
    <a:srgbClr val="77E8E9"/>
    <a:srgbClr val="092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1"/>
    <p:restoredTop sz="94694"/>
  </p:normalViewPr>
  <p:slideViewPr>
    <p:cSldViewPr snapToGrid="0" snapToObjects="1">
      <p:cViewPr varScale="1">
        <p:scale>
          <a:sx n="162" d="100"/>
          <a:sy n="162" d="100"/>
        </p:scale>
        <p:origin x="1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BA215-1430-7D4B-B2DE-5F8B0B76D07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FD5ED-DB3A-2C4C-A208-9C02EDDF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Breaks the assumptions</a:t>
            </a:r>
          </a:p>
          <a:p>
            <a:r>
              <a:rPr lang="en-US" dirty="0"/>
              <a:t>Note the midpoint of the dataset is off the 0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5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45C4-4D1C-7B46-BD0D-C6EDB7645808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4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E054-E0D2-C64A-B8EC-B7F5871B5942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0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88B9-A030-8740-A4DE-A4017ABA8E01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4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1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2B4F-61D7-414D-9C75-F2A5641E3470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0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DDBD-F9CE-854A-9176-4EFF2F84DD68}" type="datetime1">
              <a:rPr lang="en-CA" smtClean="0"/>
              <a:t>2019-12-12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73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6B81-DD3F-9143-8329-08B8438B4875}" type="datetime1">
              <a:rPr lang="en-CA" smtClean="0"/>
              <a:t>2019-12-12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0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16E3C-F6C1-5D40-B266-8332BB733E38}" type="datetime1">
              <a:rPr lang="en-CA" smtClean="0"/>
              <a:t>2019-12-12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2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7945-40A1-B141-B92D-CF57B6785203}" type="datetime1">
              <a:rPr lang="en-CA" smtClean="0"/>
              <a:t>2019-12-12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4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4B79-5743-1248-8C74-D63BE38319EF}" type="datetime1">
              <a:rPr lang="en-CA" smtClean="0"/>
              <a:t>2019-12-12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7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ED99-5A1E-1241-917D-821DF03AA2F9}" type="datetime1">
              <a:rPr lang="en-CA" smtClean="0"/>
              <a:t>2019-12-12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7FA50-8897-5B4B-B63C-8146CBC7F33F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0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_2012.pdf">
            <a:extLst>
              <a:ext uri="{FF2B5EF4-FFF2-40B4-BE49-F238E27FC236}">
                <a16:creationId xmlns:a16="http://schemas.microsoft.com/office/drawing/2014/main" id="{034D37BC-CAED-A84A-8931-DD85986F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1" y="3030540"/>
            <a:ext cx="8455821" cy="1730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C6393-12C5-AF48-9562-2C8731DB0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89" y="723635"/>
            <a:ext cx="8808823" cy="1989667"/>
          </a:xfrm>
        </p:spPr>
        <p:txBody>
          <a:bodyPr>
            <a:normAutofit/>
          </a:bodyPr>
          <a:lstStyle/>
          <a:p>
            <a:r>
              <a:rPr lang="en-US" dirty="0"/>
              <a:t>Accounting for asymmetry and batch effects in meta-transcriptomics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18448-50E3-6641-BA4B-4173E9F27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/>
              <a:t>U. Western Ontario</a:t>
            </a:r>
          </a:p>
          <a:p>
            <a:r>
              <a:rPr lang="en-US" dirty="0"/>
              <a:t>Department of Biochemistry</a:t>
            </a:r>
          </a:p>
          <a:p>
            <a:r>
              <a:rPr lang="en-US" dirty="0">
                <a:hlinkClick r:id="rId3"/>
              </a:rPr>
              <a:t>ggloor@uwo.ca</a:t>
            </a:r>
            <a:r>
              <a:rPr lang="en-US" dirty="0"/>
              <a:t> : 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ggloor</a:t>
            </a:r>
            <a:r>
              <a:rPr lang="en-US" dirty="0"/>
              <a:t>/compositions/presentations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3312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624" y="1357493"/>
            <a:ext cx="4324517" cy="2948742"/>
          </a:xfrm>
        </p:spPr>
        <p:txBody>
          <a:bodyPr>
            <a:normAutofit/>
          </a:bodyPr>
          <a:lstStyle/>
          <a:p>
            <a:r>
              <a:rPr lang="en-US" sz="1800" i="1" dirty="0"/>
              <a:t>p</a:t>
            </a:r>
            <a:r>
              <a:rPr lang="en-US" sz="1800" i="1" baseline="-25000" dirty="0"/>
              <a:t>i </a:t>
            </a:r>
            <a:r>
              <a:rPr lang="en-US" sz="1800" dirty="0"/>
              <a:t>= 0 is strong, invalid, assumption</a:t>
            </a:r>
          </a:p>
          <a:p>
            <a:r>
              <a:rPr lang="en-US" sz="1800" dirty="0"/>
              <a:t>[</a:t>
            </a:r>
            <a:r>
              <a:rPr lang="en-US" sz="1800" i="1" dirty="0"/>
              <a:t>P</a:t>
            </a:r>
            <a:r>
              <a:rPr lang="en-US" sz="1800" i="1" baseline="-25000" dirty="0"/>
              <a:t>i </a:t>
            </a:r>
            <a:r>
              <a:rPr lang="en-US" sz="1800" dirty="0"/>
              <a:t>&gt;</a:t>
            </a:r>
            <a:r>
              <a:rPr lang="en-US" sz="1800" i="1" dirty="0"/>
              <a:t> </a:t>
            </a:r>
            <a:r>
              <a:rPr lang="en-US" sz="1800" dirty="0"/>
              <a:t>0,</a:t>
            </a:r>
            <a:r>
              <a:rPr lang="en-US" sz="1800" i="1" dirty="0"/>
              <a:t> P</a:t>
            </a:r>
            <a:r>
              <a:rPr lang="en-US" sz="1800" i="1" baseline="-25000" dirty="0"/>
              <a:t>i </a:t>
            </a:r>
            <a:r>
              <a:rPr lang="en-US" sz="1800" dirty="0"/>
              <a:t>→0]</a:t>
            </a:r>
          </a:p>
          <a:p>
            <a:r>
              <a:rPr lang="en-US" sz="1800" dirty="0"/>
              <a:t>Model the expected value  </a:t>
            </a:r>
          </a:p>
          <a:p>
            <a:pPr marL="457195" lvl="1" indent="0">
              <a:buNone/>
            </a:pPr>
            <a:endParaRPr lang="en-US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E548-C8DD-ED41-BED8-75AF972D743F}" type="datetime1">
              <a:rPr lang="en-CA" smtClean="0"/>
              <a:t>2019-12-12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2925786-C167-CC4B-A9E2-4EC97982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13" descr="replicate_Evalue.pdf">
            <a:extLst>
              <a:ext uri="{FF2B5EF4-FFF2-40B4-BE49-F238E27FC236}">
                <a16:creationId xmlns:a16="http://schemas.microsoft.com/office/drawing/2014/main" id="{A8087876-0A78-0A4F-AB3D-6A098DA4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30" y="2173357"/>
            <a:ext cx="3308960" cy="3308960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09CFE15-142C-2E44-B43D-9E288A33378E}"/>
              </a:ext>
            </a:extLst>
          </p:cNvPr>
          <p:cNvSpPr txBox="1">
            <a:spLocks/>
          </p:cNvSpPr>
          <p:nvPr/>
        </p:nvSpPr>
        <p:spPr>
          <a:xfrm>
            <a:off x="3028950" y="5296960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EBI Hinxton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42CCA-4DEC-2447-A98D-193D7F02839C}"/>
              </a:ext>
            </a:extLst>
          </p:cNvPr>
          <p:cNvSpPr txBox="1"/>
          <p:nvPr/>
        </p:nvSpPr>
        <p:spPr>
          <a:xfrm>
            <a:off x="7049525" y="5048984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8" name="Picture 17" descr="replicate_lowEvalue.pdf">
            <a:extLst>
              <a:ext uri="{FF2B5EF4-FFF2-40B4-BE49-F238E27FC236}">
                <a16:creationId xmlns:a16="http://schemas.microsoft.com/office/drawing/2014/main" id="{B9FF1F94-C4BC-E94A-A0A4-E645FB19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51" y="3334362"/>
            <a:ext cx="2103590" cy="21035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D61BF1-E3C5-B54F-A6D6-3B881CB23340}"/>
              </a:ext>
            </a:extLst>
          </p:cNvPr>
          <p:cNvSpPr/>
          <p:nvPr/>
        </p:nvSpPr>
        <p:spPr>
          <a:xfrm>
            <a:off x="5603438" y="4308929"/>
            <a:ext cx="374953" cy="2540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FF480-5BC8-1049-BD58-5352BD25FFED}"/>
              </a:ext>
            </a:extLst>
          </p:cNvPr>
          <p:cNvCxnSpPr>
            <a:cxnSpLocks/>
          </p:cNvCxnSpPr>
          <p:nvPr/>
        </p:nvCxnSpPr>
        <p:spPr>
          <a:xfrm>
            <a:off x="4552508" y="4114265"/>
            <a:ext cx="1068368" cy="191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E756C5-00BB-C04F-A515-9A22194E4E4E}"/>
              </a:ext>
            </a:extLst>
          </p:cNvPr>
          <p:cNvCxnSpPr>
            <a:cxnSpLocks/>
          </p:cNvCxnSpPr>
          <p:nvPr/>
        </p:nvCxnSpPr>
        <p:spPr>
          <a:xfrm flipV="1">
            <a:off x="4535069" y="4573666"/>
            <a:ext cx="1068368" cy="154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34B364-FDAC-B841-9308-5D274CD08639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73169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457202" y="1609726"/>
            <a:ext cx="4537076" cy="24955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1A3B5-505C-B94F-95D2-DEB0284E4C0C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784852"/>
            <a:ext cx="2895600" cy="365126"/>
          </a:xfrm>
        </p:spPr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E5BB0-46C9-0F4E-9CE4-4A528BB6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96968" y="1190237"/>
            <a:ext cx="35448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7" indent="-285747">
              <a:buFont typeface="Arial"/>
              <a:buChar char="•"/>
            </a:pPr>
            <a:r>
              <a:rPr lang="en-US" sz="1600" dirty="0"/>
              <a:t>Generate posterior estimates of the data consistent with the observed data and the chosen  prior(s)</a:t>
            </a:r>
          </a:p>
          <a:p>
            <a:pPr marL="742943" lvl="1" indent="-285747">
              <a:buFont typeface="Arial"/>
              <a:buChar char="•"/>
            </a:pPr>
            <a:r>
              <a:rPr lang="en-US" sz="1600" dirty="0"/>
              <a:t>Dirichlet instances</a:t>
            </a:r>
          </a:p>
          <a:p>
            <a:pPr marL="285747" indent="-285747">
              <a:buFont typeface="Arial"/>
              <a:buChar char="•"/>
            </a:pPr>
            <a:r>
              <a:rPr lang="en-US" sz="1600" dirty="0" err="1"/>
              <a:t>clr</a:t>
            </a:r>
            <a:r>
              <a:rPr lang="en-US" sz="1600" dirty="0"/>
              <a:t> transform instances</a:t>
            </a:r>
          </a:p>
          <a:p>
            <a:pPr marL="285747" indent="-285747">
              <a:buFont typeface="Arial"/>
              <a:buChar char="•"/>
            </a:pPr>
            <a:r>
              <a:rPr lang="en-US" sz="1600" dirty="0"/>
              <a:t>Calculate test values on each instance</a:t>
            </a:r>
          </a:p>
          <a:p>
            <a:pPr marL="285747" indent="-285747">
              <a:buFont typeface="Arial"/>
              <a:buChar char="•"/>
            </a:pPr>
            <a:r>
              <a:rPr lang="en-US" sz="1600" dirty="0"/>
              <a:t>Correct for FDR</a:t>
            </a:r>
          </a:p>
          <a:p>
            <a:pPr marL="285747" indent="-285747">
              <a:buFont typeface="Arial"/>
              <a:buChar char="•"/>
            </a:pPr>
            <a:endParaRPr lang="en-US" sz="1600" dirty="0"/>
          </a:p>
          <a:p>
            <a:pPr marL="285747" indent="-285747">
              <a:buFont typeface="Arial"/>
              <a:buChar char="•"/>
            </a:pPr>
            <a:r>
              <a:rPr lang="en-US" sz="1600" b="1" dirty="0"/>
              <a:t>Report the expected value of each test for all instances</a:t>
            </a:r>
          </a:p>
          <a:p>
            <a:pPr marL="285747" indent="-285747">
              <a:buFont typeface="Arial"/>
              <a:buChar char="•"/>
            </a:pPr>
            <a:r>
              <a:rPr lang="en-US" sz="1600" dirty="0"/>
              <a:t>Dramatically reduces false positives with little or no loss of sensitivity for essentially any </a:t>
            </a:r>
            <a:r>
              <a:rPr lang="en-US" sz="1600" dirty="0" err="1"/>
              <a:t>seq</a:t>
            </a:r>
            <a:r>
              <a:rPr lang="en-US" sz="1600" dirty="0"/>
              <a:t>*</a:t>
            </a:r>
            <a:r>
              <a:rPr lang="en-US" sz="1600" dirty="0" err="1"/>
              <a:t>omics</a:t>
            </a:r>
            <a:r>
              <a:rPr lang="en-US" sz="160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32486" y="1337481"/>
            <a:ext cx="174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EBD0FE"/>
                </a:solidFill>
              </a:rPr>
              <a:t>Group 1    </a:t>
            </a:r>
            <a:r>
              <a:rPr lang="en-US" sz="160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3362" y="4809022"/>
            <a:ext cx="203613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err="1">
                <a:solidFill>
                  <a:srgbClr val="7F7F7F"/>
                </a:solidFill>
              </a:rPr>
              <a:t>Fernandes</a:t>
            </a:r>
            <a:r>
              <a:rPr lang="en-US" sz="1000" dirty="0">
                <a:solidFill>
                  <a:srgbClr val="7F7F7F"/>
                </a:solidFill>
              </a:rPr>
              <a:t>, et al. 2013. </a:t>
            </a:r>
            <a:r>
              <a:rPr lang="en-US" sz="1000" dirty="0" err="1">
                <a:solidFill>
                  <a:srgbClr val="7F7F7F"/>
                </a:solidFill>
              </a:rPr>
              <a:t>PLoS</a:t>
            </a:r>
            <a:r>
              <a:rPr lang="en-US" sz="10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1000" dirty="0" err="1">
                <a:solidFill>
                  <a:srgbClr val="7F7F7F"/>
                </a:solidFill>
              </a:rPr>
              <a:t>Fernandes</a:t>
            </a:r>
            <a:r>
              <a:rPr lang="en-US" sz="1000" dirty="0">
                <a:solidFill>
                  <a:srgbClr val="7F7F7F"/>
                </a:solidFill>
              </a:rPr>
              <a:t>, et al. 2014. </a:t>
            </a:r>
            <a:r>
              <a:rPr lang="en-US" sz="1000" dirty="0" err="1">
                <a:solidFill>
                  <a:srgbClr val="7F7F7F"/>
                </a:solidFill>
              </a:rPr>
              <a:t>Microbiome</a:t>
            </a:r>
            <a:endParaRPr lang="en-US" sz="10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1000" dirty="0" err="1">
                <a:solidFill>
                  <a:srgbClr val="7F7F7F"/>
                </a:solidFill>
              </a:rPr>
              <a:t>Thorsen</a:t>
            </a:r>
            <a:r>
              <a:rPr lang="en-US" sz="1000" dirty="0">
                <a:solidFill>
                  <a:srgbClr val="7F7F7F"/>
                </a:solidFill>
              </a:rPr>
              <a:t>, </a:t>
            </a:r>
            <a:r>
              <a:rPr lang="en-US" sz="1000" dirty="0" err="1">
                <a:solidFill>
                  <a:srgbClr val="7F7F7F"/>
                </a:solidFill>
              </a:rPr>
              <a:t>Microbiome</a:t>
            </a:r>
            <a:r>
              <a:rPr lang="en-US" sz="10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4ED44-0A97-AF41-B904-0334F8DA3CA6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EF82-6804-C845-9FB4-CBEA7851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 Expected value</a:t>
            </a:r>
          </a:p>
        </p:txBody>
      </p:sp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E86874B3-E932-904F-ACB9-64B1643F4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848" y="1520825"/>
            <a:ext cx="6650303" cy="36274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7894-3143-F841-BBE6-DCCFB177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1400-64BA-E249-988E-48484535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AA4B7-9BCC-D442-B746-CD6BC8BE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77BB-AFEF-4049-887D-C6626B7CE7A6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3CEB5-CB40-D94A-BAF2-EDF1509425E6}"/>
              </a:ext>
            </a:extLst>
          </p:cNvPr>
          <p:cNvSpPr txBox="1"/>
          <p:nvPr/>
        </p:nvSpPr>
        <p:spPr>
          <a:xfrm>
            <a:off x="6843319" y="1540537"/>
            <a:ext cx="1737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Features that are not robust to random sampling have an E(p) of ~0.5 </a:t>
            </a:r>
          </a:p>
        </p:txBody>
      </p:sp>
    </p:spTree>
    <p:extLst>
      <p:ext uri="{BB962C8B-B14F-4D97-AF65-F5344CB8AC3E}">
        <p14:creationId xmlns:p14="http://schemas.microsoft.com/office/powerpoint/2010/main" val="207658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Meta-transcriptomics of an ecosystem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 all the mRNA in a collection of bacteria</a:t>
            </a:r>
          </a:p>
          <a:p>
            <a:r>
              <a:rPr lang="en-US" dirty="0"/>
              <a:t>Often unbalanced</a:t>
            </a:r>
          </a:p>
          <a:p>
            <a:pPr lvl="1"/>
            <a:r>
              <a:rPr lang="en-US" dirty="0"/>
              <a:t>Different conditions can have different taxonomic compositions</a:t>
            </a:r>
          </a:p>
          <a:p>
            <a:pPr lvl="1"/>
            <a:r>
              <a:rPr lang="en-US" dirty="0"/>
              <a:t>Both absolute and relative abundance of the taxa and their transcripts can change</a:t>
            </a:r>
          </a:p>
          <a:p>
            <a:r>
              <a:rPr lang="en-US" dirty="0"/>
              <a:t>Relative abundance does not necessarily reflect environmental reality in sequencing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07DD2-27D6-DC44-B25A-D1C85F173ABD}" type="datetime1">
              <a:rPr lang="en-CA" smtClean="0"/>
              <a:t>2019-12-12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B747-383B-8B45-A11E-72D4B99F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48F7-6395-7F4C-AA48-2E98F14071F2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907026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Bacterial </a:t>
            </a:r>
            <a:r>
              <a:rPr lang="en-US" dirty="0" err="1"/>
              <a:t>vaginosis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common vaginal </a:t>
            </a:r>
            <a:r>
              <a:rPr lang="en-US" dirty="0" err="1"/>
              <a:t>dysbiosis</a:t>
            </a:r>
            <a:endParaRPr lang="en-US" dirty="0"/>
          </a:p>
          <a:p>
            <a:pPr lvl="1"/>
            <a:r>
              <a:rPr lang="en-US" dirty="0"/>
              <a:t>H is predominantly </a:t>
            </a:r>
            <a:r>
              <a:rPr lang="en-US" i="1" dirty="0"/>
              <a:t>Lactobacillus</a:t>
            </a:r>
            <a:r>
              <a:rPr lang="en-US" dirty="0"/>
              <a:t> sp.</a:t>
            </a:r>
          </a:p>
          <a:p>
            <a:pPr lvl="1"/>
            <a:r>
              <a:rPr lang="en-US" dirty="0"/>
              <a:t>BV is mixed bag of anaerobes with </a:t>
            </a:r>
            <a:r>
              <a:rPr lang="en-US" i="1" dirty="0"/>
              <a:t>L. </a:t>
            </a:r>
            <a:r>
              <a:rPr lang="en-US" i="1" dirty="0" err="1"/>
              <a:t>iners</a:t>
            </a:r>
            <a:endParaRPr lang="en-US" i="1" dirty="0"/>
          </a:p>
          <a:p>
            <a:r>
              <a:rPr lang="en-US" dirty="0"/>
              <a:t>Marked asymmetry in composition</a:t>
            </a:r>
          </a:p>
          <a:p>
            <a:pPr lvl="1"/>
            <a:r>
              <a:rPr lang="en-US" dirty="0"/>
              <a:t>Asymmetrically sparse functions</a:t>
            </a:r>
          </a:p>
          <a:p>
            <a:pPr lvl="1"/>
            <a:r>
              <a:rPr lang="en-US" dirty="0"/>
              <a:t>Asymmetrically expressed functions</a:t>
            </a:r>
          </a:p>
          <a:p>
            <a:pPr lvl="1"/>
            <a:r>
              <a:rPr lang="en-US" dirty="0"/>
              <a:t>Group genes to functional level (SEED, KEGG)</a:t>
            </a:r>
          </a:p>
          <a:p>
            <a:r>
              <a:rPr lang="en-US" dirty="0"/>
              <a:t>If everything is different, then nothing is important</a:t>
            </a:r>
          </a:p>
          <a:p>
            <a:r>
              <a:rPr lang="en-US" dirty="0"/>
              <a:t>We </a:t>
            </a:r>
            <a:r>
              <a:rPr lang="en-US" i="1" dirty="0"/>
              <a:t>must assume </a:t>
            </a:r>
            <a:r>
              <a:rPr lang="en-US" dirty="0"/>
              <a:t>something is invariant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711B-C7A6-D04A-97D3-55D2BF875BEB}" type="datetime1">
              <a:rPr lang="en-CA" smtClean="0"/>
              <a:t>2019-12-12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6A31-05A7-B548-B2D4-9DE099A0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830B67-CFA1-794D-B66E-26A29396B3A7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161149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BV dataset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0D4F-8836-B642-AC2F-3DDC32052F53}" type="datetime1">
              <a:rPr lang="en-CA" smtClean="0"/>
              <a:t>2019-12-12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9FD63-C936-BC44-9C9E-EFD0ABB1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1147" y="1755175"/>
            <a:ext cx="32872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Bland-Altmann Plot</a:t>
            </a:r>
          </a:p>
          <a:p>
            <a:pPr marL="285747" indent="-285747">
              <a:buFont typeface="Arial" panose="020B0604020202020204" pitchFamily="34" charset="0"/>
              <a:buChar char="•"/>
            </a:pPr>
            <a:r>
              <a:rPr lang="en-US" sz="1400" b="1" dirty="0"/>
              <a:t>Each function is a point</a:t>
            </a:r>
          </a:p>
          <a:p>
            <a:pPr marL="285747" indent="-285747">
              <a:buFont typeface="Arial" panose="020B0604020202020204" pitchFamily="34" charset="0"/>
              <a:buChar char="•"/>
            </a:pPr>
            <a:r>
              <a:rPr lang="en-US" sz="1400" b="1" dirty="0"/>
              <a:t>Red are ‘DE’</a:t>
            </a:r>
          </a:p>
          <a:p>
            <a:endParaRPr lang="en-US" sz="1400" b="1" dirty="0">
              <a:solidFill>
                <a:srgbClr val="C00000"/>
              </a:solidFill>
            </a:endParaRPr>
          </a:p>
          <a:p>
            <a:r>
              <a:rPr lang="en-US" sz="1400" b="1" dirty="0">
                <a:solidFill>
                  <a:srgbClr val="C00000"/>
                </a:solidFill>
              </a:rPr>
              <a:t>Obviously unbalanced dataset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What assumptions do not fit?</a:t>
            </a:r>
            <a:endParaRPr lang="en-US" sz="2000" dirty="0"/>
          </a:p>
          <a:p>
            <a:endParaRPr lang="en-US" sz="1400" dirty="0"/>
          </a:p>
          <a:p>
            <a:pPr marL="285747" indent="-285747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Majority invariant?</a:t>
            </a:r>
          </a:p>
          <a:p>
            <a:pPr marL="285747" indent="-285747">
              <a:buFont typeface="Arial"/>
              <a:buChar char="•"/>
            </a:pPr>
            <a:r>
              <a:rPr lang="en-US" sz="1400" dirty="0">
                <a:solidFill>
                  <a:srgbClr val="7F7F7F"/>
                </a:solidFill>
              </a:rPr>
              <a:t>Dispersion ~ abundance?</a:t>
            </a:r>
          </a:p>
          <a:p>
            <a:pPr marL="285747" indent="-285747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Counts?</a:t>
            </a:r>
          </a:p>
        </p:txBody>
      </p:sp>
      <p:pic>
        <p:nvPicPr>
          <p:cNvPr id="3" name="Picture 2" descr="ngs_ed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91" y="659718"/>
            <a:ext cx="4803656" cy="4803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7E9920-6C11-7449-9A4C-15FE2DFB3198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80358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6809-D1CA-3B41-827F-B555666C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try probabilistic </a:t>
            </a:r>
            <a:r>
              <a:rPr lang="en-US" dirty="0" err="1"/>
              <a:t>CoDa</a:t>
            </a:r>
            <a:r>
              <a:rPr lang="en-US" dirty="0"/>
              <a:t>	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9AEA37D-B603-054B-B393-265A12F15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7372" y="1511589"/>
            <a:ext cx="3627438" cy="3627438"/>
          </a:xfrm>
        </p:spPr>
      </p:pic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B6FFE19-592E-AB4E-A514-05CDA07F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DF7-B78B-8F4D-BEBA-08BCB8394233}" type="datetime1">
              <a:rPr lang="en-CA" smtClean="0"/>
              <a:t>2019-12-12</a:t>
            </a:fld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EDE8F217-45FC-4647-B620-75F8A22A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497C047-55EE-3C44-B1DA-775B3951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ngs_edgeR.pdf">
            <a:extLst>
              <a:ext uri="{FF2B5EF4-FFF2-40B4-BE49-F238E27FC236}">
                <a16:creationId xmlns:a16="http://schemas.microsoft.com/office/drawing/2014/main" id="{615532CE-9607-854F-86CA-7E4A0121C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2" y="951155"/>
            <a:ext cx="4459574" cy="44595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08130D-0C6D-5A45-8686-8CCFF85411C3}"/>
              </a:ext>
            </a:extLst>
          </p:cNvPr>
          <p:cNvSpPr txBox="1"/>
          <p:nvPr/>
        </p:nvSpPr>
        <p:spPr>
          <a:xfrm>
            <a:off x="6685054" y="1119190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ALDEx2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67076-8739-7F47-BA7D-C03004635A27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09996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to center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905" y="1304945"/>
            <a:ext cx="3647212" cy="362611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B655F37-E621-D24B-BF1B-8E0A4337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550-02E4-D642-8807-552A7F47ACFC}" type="datetime1">
              <a:rPr lang="en-CA" smtClean="0"/>
              <a:t>2019-12-12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5FCDFE1-A9E0-8F4E-A2E4-9E4FC4F0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F08D17C-A5BC-0546-BF2D-3DA829C8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DA3DC-C280-F642-AF99-8760B016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18" y="2101610"/>
            <a:ext cx="2725919" cy="815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3ABC8-F976-A347-8EDB-404294D5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8" y="1430471"/>
            <a:ext cx="2725919" cy="815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6AD55-35B9-0C4C-9882-DB34EF7B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7" y="2884521"/>
            <a:ext cx="3028800" cy="862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529E-DA00-4E4C-ACE4-D8D879988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64" y="3746564"/>
            <a:ext cx="3028800" cy="862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42BC6-4E29-B94B-8335-0B4E03396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30" y="4604883"/>
            <a:ext cx="4496604" cy="6523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1ED59-20CF-FE4C-82B9-21A75FE0DFA3}"/>
              </a:ext>
            </a:extLst>
          </p:cNvPr>
          <p:cNvSpPr txBox="1"/>
          <p:nvPr/>
        </p:nvSpPr>
        <p:spPr>
          <a:xfrm>
            <a:off x="5292436" y="165352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9CF2E-5A3B-244D-88C9-115785DBD8FC}"/>
              </a:ext>
            </a:extLst>
          </p:cNvPr>
          <p:cNvSpPr txBox="1"/>
          <p:nvPr/>
        </p:nvSpPr>
        <p:spPr>
          <a:xfrm>
            <a:off x="5292436" y="232466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E5C2D-2FE2-924E-B840-C7F403ECBB35}"/>
              </a:ext>
            </a:extLst>
          </p:cNvPr>
          <p:cNvSpPr txBox="1"/>
          <p:nvPr/>
        </p:nvSpPr>
        <p:spPr>
          <a:xfrm>
            <a:off x="5292437" y="3130874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Robust midpoint 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C545F-AF95-0F42-982A-C3DE11832723}"/>
              </a:ext>
            </a:extLst>
          </p:cNvPr>
          <p:cNvSpPr txBox="1"/>
          <p:nvPr/>
        </p:nvSpPr>
        <p:spPr>
          <a:xfrm>
            <a:off x="5292437" y="3937083"/>
            <a:ext cx="30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variance, high abundance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2F3BA-11AE-ED46-8EC1-08499981F69C}"/>
              </a:ext>
            </a:extLst>
          </p:cNvPr>
          <p:cNvSpPr txBox="1"/>
          <p:nvPr/>
        </p:nvSpPr>
        <p:spPr>
          <a:xfrm>
            <a:off x="5289763" y="474639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F37E4-FF2C-5B4F-AF7D-281EE5C681C7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53849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in simulated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905" y="1304945"/>
            <a:ext cx="3647212" cy="362611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94332A5-03EA-204F-9EB2-A5FA501F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8B91-5203-7F4E-8827-4B1F17FB6339}" type="datetime1">
              <a:rPr lang="en-CA" smtClean="0"/>
              <a:t>2019-12-12</a:t>
            </a:fld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14D03C6-A8F9-A849-A379-175F0017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1304A52-9975-BB4A-B784-AF139E53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959F2-0AD7-2349-B6A2-944193E3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84" y="653625"/>
            <a:ext cx="4757104" cy="4757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002CF-1CAC-D447-AA8B-589FC969F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56" y="1049661"/>
            <a:ext cx="1997483" cy="212032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18A9A9-FABF-4A4D-9994-82B64BDEA746}"/>
              </a:ext>
            </a:extLst>
          </p:cNvPr>
          <p:cNvCxnSpPr>
            <a:cxnSpLocks/>
          </p:cNvCxnSpPr>
          <p:nvPr/>
        </p:nvCxnSpPr>
        <p:spPr>
          <a:xfrm flipH="1">
            <a:off x="1861931" y="1717965"/>
            <a:ext cx="4381852" cy="1452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B2CD3F-BA2F-5D47-805C-58C3D26DC268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42924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D344-C851-2F4E-A813-287ADCED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v. </a:t>
            </a:r>
            <a:r>
              <a:rPr lang="en-US" dirty="0" err="1"/>
              <a:t>rAbundance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66438E-2BCF-264B-9548-4E05223E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0395-3223-E942-8450-8B6E12F67ED8}" type="datetime1">
              <a:rPr lang="en-CA" smtClean="0"/>
              <a:t>2019-12-12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1847145-227E-3C40-A153-1943538E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6C7F9F0-20CB-7A41-A83A-694E9A91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CCE48-F523-D04D-89EF-50CCCA060606}"/>
              </a:ext>
            </a:extLst>
          </p:cNvPr>
          <p:cNvSpPr txBox="1"/>
          <p:nvPr/>
        </p:nvSpPr>
        <p:spPr>
          <a:xfrm>
            <a:off x="5493738" y="2202017"/>
            <a:ext cx="31859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iqlr</a:t>
            </a:r>
            <a:r>
              <a:rPr lang="en-US" dirty="0"/>
              <a:t> high variance datasets and low reproducibility </a:t>
            </a:r>
          </a:p>
          <a:p>
            <a:r>
              <a:rPr lang="en-US" dirty="0"/>
              <a:t>	• tag-sequencing</a:t>
            </a:r>
          </a:p>
          <a:p>
            <a:endParaRPr lang="en-US" dirty="0"/>
          </a:p>
          <a:p>
            <a:r>
              <a:rPr lang="en-US" dirty="0" err="1"/>
              <a:t>lvha</a:t>
            </a:r>
            <a:r>
              <a:rPr lang="en-US" dirty="0"/>
              <a:t> low variance datasets and high reproducibility</a:t>
            </a:r>
          </a:p>
          <a:p>
            <a:r>
              <a:rPr lang="en-US" dirty="0"/>
              <a:t>	• transcriptomes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064289-2569-9441-A921-986E0720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10" y="1014755"/>
            <a:ext cx="4372784" cy="4372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7C730-C2D1-414B-8345-A18C1C36F974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226518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5EC6-1C29-884F-893F-A0D23218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488B-8EED-6544-B504-9DF95D025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high-throughput sequencing</a:t>
            </a:r>
          </a:p>
          <a:p>
            <a:endParaRPr lang="en-US" dirty="0"/>
          </a:p>
          <a:p>
            <a:r>
              <a:rPr lang="en-US" dirty="0"/>
              <a:t>The data we get vs. what we think we have</a:t>
            </a:r>
          </a:p>
          <a:p>
            <a:endParaRPr lang="en-US" dirty="0"/>
          </a:p>
          <a:p>
            <a:r>
              <a:rPr lang="en-US" dirty="0"/>
              <a:t>An introduction to ALDEx2</a:t>
            </a:r>
          </a:p>
          <a:p>
            <a:endParaRPr lang="en-US" dirty="0"/>
          </a:p>
          <a:p>
            <a:r>
              <a:rPr lang="en-US" dirty="0"/>
              <a:t>Example analysis of a meta-transcriptome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CF28-82AE-2E4A-A2E7-72798EF9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92C7-7614-9345-962A-091A8DDEF1DE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90986-D9E0-614D-9846-8AC4A44D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BE3CF-506E-154D-96BB-8F180F14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4445D-E1A9-7E42-B822-C4CBED3D9692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</a:t>
            </a:r>
            <a:r>
              <a:rPr lang="en-US" sz="1333" b="1" dirty="0"/>
              <a:t>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Process Data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78728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5E64-6CC2-0A47-8D13-8B874F37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meta-transcriptome data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47DA64-AFFC-2C4D-A631-559F56D9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231F0-81DD-564A-A720-2D2BA02B6CA3}" type="datetime1">
              <a:rPr lang="en-CA" smtClean="0"/>
              <a:t>2019-12-12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9B83445-72BA-4B4B-B6C4-AE83B7F1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C3725C-A31F-7747-8D72-A63F7C2D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A68E1-096F-9240-9B49-2EEE46E0C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12"/>
          <a:stretch/>
        </p:blipFill>
        <p:spPr>
          <a:xfrm>
            <a:off x="2472297" y="1128086"/>
            <a:ext cx="4195203" cy="4168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75294E-D337-C049-A8E9-8D040E805360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14745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386F-60E3-7347-BB91-0F8946AD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centered the housekeeping genes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99E1D97-EF0C-504F-ADD7-83588DA28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031" y="1145489"/>
            <a:ext cx="7947938" cy="4335239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3D9F2C0-6CF8-9A43-8AE3-C278D030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3BDF-7E47-C24F-81BC-303FEA6BEECD}" type="datetime1">
              <a:rPr lang="en-CA" smtClean="0"/>
              <a:t>2019-12-12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111559-BAA3-674D-A6D7-F3FA251F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354BAFD-1680-3A44-94BD-DE65A7CA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E3E6F-FE2F-BF40-BE41-F25A32A33D43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86967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B3ED-6B53-A64B-967E-3E58407F3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Two disparate datasets</a:t>
            </a:r>
          </a:p>
        </p:txBody>
      </p:sp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1473E89-AAD5-544F-975B-A2D3D6C2E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243" y="1982926"/>
            <a:ext cx="3381460" cy="33814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005E4-3E41-C047-9908-8C0118730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9BD8-33C3-0947-B276-B969FFF7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61CA-8B15-7F4A-A33D-4CA695C4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FCCFF-77DF-C445-9F92-3D2C970BD801}"/>
              </a:ext>
            </a:extLst>
          </p:cNvPr>
          <p:cNvSpPr txBox="1"/>
          <p:nvPr/>
        </p:nvSpPr>
        <p:spPr>
          <a:xfrm>
            <a:off x="4243704" y="2769452"/>
            <a:ext cx="739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Swab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59C58-1729-E64F-9FF0-A1C3A5D7103B}"/>
              </a:ext>
            </a:extLst>
          </p:cNvPr>
          <p:cNvSpPr txBox="1"/>
          <p:nvPr/>
        </p:nvSpPr>
        <p:spPr>
          <a:xfrm>
            <a:off x="4243704" y="4033205"/>
            <a:ext cx="691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Fluid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B6A3F-C918-2E44-8C83-9D38C0F53CCD}"/>
              </a:ext>
            </a:extLst>
          </p:cNvPr>
          <p:cNvSpPr txBox="1"/>
          <p:nvPr/>
        </p:nvSpPr>
        <p:spPr>
          <a:xfrm>
            <a:off x="1333500" y="1572557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Health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2620-C3E5-5F4F-8B97-9F0AB92749EE}"/>
              </a:ext>
            </a:extLst>
          </p:cNvPr>
          <p:cNvSpPr txBox="1"/>
          <p:nvPr/>
        </p:nvSpPr>
        <p:spPr>
          <a:xfrm>
            <a:off x="3061922" y="1572557"/>
            <a:ext cx="46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06748-D3FA-D744-B837-A1707499CE6D}"/>
              </a:ext>
            </a:extLst>
          </p:cNvPr>
          <p:cNvSpPr txBox="1"/>
          <p:nvPr/>
        </p:nvSpPr>
        <p:spPr>
          <a:xfrm>
            <a:off x="5510366" y="1872450"/>
            <a:ext cx="3004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Swabs collected in Ontario</a:t>
            </a:r>
          </a:p>
          <a:p>
            <a:r>
              <a:rPr lang="en-US" sz="2000" dirty="0"/>
              <a:t>PRJEB31833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5D71C-6DA7-9B4F-84AF-60EEACA1E5F8}"/>
              </a:ext>
            </a:extLst>
          </p:cNvPr>
          <p:cNvSpPr txBox="1"/>
          <p:nvPr/>
        </p:nvSpPr>
        <p:spPr>
          <a:xfrm>
            <a:off x="5510366" y="2674445"/>
            <a:ext cx="3004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Fluid collected in Germany</a:t>
            </a:r>
          </a:p>
          <a:p>
            <a:r>
              <a:rPr lang="en-CA" sz="2000" dirty="0"/>
              <a:t>PRJEB21446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05F89-F71E-5343-895D-D2F9D07B79E7}"/>
              </a:ext>
            </a:extLst>
          </p:cNvPr>
          <p:cNvSpPr txBox="1"/>
          <p:nvPr/>
        </p:nvSpPr>
        <p:spPr>
          <a:xfrm>
            <a:off x="5510366" y="3476439"/>
            <a:ext cx="3004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Data centred with LVHA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F91536-C846-C348-8799-07FEB6A77787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4490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B3ED-6B53-A64B-967E-3E58407F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</a:t>
            </a:r>
            <a:r>
              <a:rPr lang="en-US" dirty="0" err="1"/>
              <a:t>aldex.glm</a:t>
            </a:r>
            <a:endParaRPr lang="en-US" dirty="0"/>
          </a:p>
        </p:txBody>
      </p:sp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57BB9E-33C5-A146-B6D5-F3A6C44DB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2694" y="1521482"/>
            <a:ext cx="3627438" cy="36274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005E4-3E41-C047-9908-8C0118730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9BD8-33C3-0947-B276-B969FFF7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61CA-8B15-7F4A-A33D-4CA695C4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2620-C3E5-5F4F-8B97-9F0AB92749EE}"/>
              </a:ext>
            </a:extLst>
          </p:cNvPr>
          <p:cNvSpPr txBox="1"/>
          <p:nvPr/>
        </p:nvSpPr>
        <p:spPr>
          <a:xfrm>
            <a:off x="4912044" y="4454563"/>
            <a:ext cx="46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6CBD2-4ED0-8F41-A967-01D89A8CE01D}"/>
              </a:ext>
            </a:extLst>
          </p:cNvPr>
          <p:cNvSpPr txBox="1"/>
          <p:nvPr/>
        </p:nvSpPr>
        <p:spPr>
          <a:xfrm>
            <a:off x="4912044" y="1556946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</a:p>
        </p:txBody>
      </p:sp>
      <p:pic>
        <p:nvPicPr>
          <p:cNvPr id="28" name="Picture 27" descr="A close up of a map&#10;&#10;Description automatically generated">
            <a:extLst>
              <a:ext uri="{FF2B5EF4-FFF2-40B4-BE49-F238E27FC236}">
                <a16:creationId xmlns:a16="http://schemas.microsoft.com/office/drawing/2014/main" id="{82311D43-7A64-1D47-93B6-A8AEA4E0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01" y="1499362"/>
            <a:ext cx="3624791" cy="36247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91ED43-0D21-494C-9511-6604B295C169}"/>
              </a:ext>
            </a:extLst>
          </p:cNvPr>
          <p:cNvSpPr txBox="1"/>
          <p:nvPr/>
        </p:nvSpPr>
        <p:spPr>
          <a:xfrm>
            <a:off x="698386" y="1121372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Health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66A61E-D02B-4543-8D53-7D439D149D89}"/>
              </a:ext>
            </a:extLst>
          </p:cNvPr>
          <p:cNvSpPr txBox="1"/>
          <p:nvPr/>
        </p:nvSpPr>
        <p:spPr>
          <a:xfrm>
            <a:off x="2613986" y="1121372"/>
            <a:ext cx="46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828EA-8B3D-C149-A2E3-C0CF07BF97F8}"/>
              </a:ext>
            </a:extLst>
          </p:cNvPr>
          <p:cNvSpPr txBox="1"/>
          <p:nvPr/>
        </p:nvSpPr>
        <p:spPr>
          <a:xfrm>
            <a:off x="3727488" y="2447131"/>
            <a:ext cx="739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Swab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968689-AB1B-3942-8DF6-057A4901F70B}"/>
              </a:ext>
            </a:extLst>
          </p:cNvPr>
          <p:cNvSpPr txBox="1"/>
          <p:nvPr/>
        </p:nvSpPr>
        <p:spPr>
          <a:xfrm>
            <a:off x="3676315" y="3768428"/>
            <a:ext cx="691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Fluid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8DF678-C73B-2444-B9DA-AA68FDC3E341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3519734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C976-FD27-DA4F-826A-BBE11570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E45A-9170-8547-B0B6-1A65181A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Asymmetry in datasets is surprisingly common</a:t>
            </a:r>
          </a:p>
          <a:p>
            <a:r>
              <a:rPr lang="en-US" dirty="0"/>
              <a:t>Proper centering is needed to prevent non-sensical answers</a:t>
            </a:r>
          </a:p>
          <a:p>
            <a:pPr lvl="1"/>
            <a:r>
              <a:rPr lang="en-US" dirty="0"/>
              <a:t>LVHA and IQLR work in a compositional setting</a:t>
            </a:r>
          </a:p>
          <a:p>
            <a:r>
              <a:rPr lang="en-US" dirty="0"/>
              <a:t>Choosing the proper centering method depends on the var-</a:t>
            </a:r>
            <a:r>
              <a:rPr lang="en-US" dirty="0" err="1"/>
              <a:t>abun</a:t>
            </a:r>
            <a:r>
              <a:rPr lang="en-US" dirty="0"/>
              <a:t> relationship</a:t>
            </a:r>
          </a:p>
          <a:p>
            <a:r>
              <a:rPr lang="en-US" dirty="0"/>
              <a:t>Meta-transcriptomes are hard</a:t>
            </a:r>
          </a:p>
          <a:p>
            <a:pPr lvl="1"/>
            <a:r>
              <a:rPr lang="en-US" dirty="0"/>
              <a:t>Can at least get reproducible answers across datasets </a:t>
            </a:r>
          </a:p>
          <a:p>
            <a:pPr lvl="1"/>
            <a:r>
              <a:rPr lang="en-US" dirty="0"/>
              <a:t>Standard approaches work with some effort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D73C-B64C-CB41-A272-132EAF5D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39B96-DBA7-1940-AC12-EB011354D492}" type="datetime1">
              <a:rPr lang="en-CA" smtClean="0"/>
              <a:t>2019-12-12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462C5-E2A4-994D-B18B-7A8DAE24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50558-48A6-6940-9720-69CA92CC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92062-3DBA-1C4B-A8E4-7123C0B9F512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333" b="1" dirty="0">
                <a:solidFill>
                  <a:srgbClr val="7030A0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67235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BA7FE999-A002-D942-9754-8A2AB133D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81" y="4549002"/>
            <a:ext cx="1003432" cy="58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236D8-9F35-2544-B1DB-5DF91D55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712760" y="4073260"/>
            <a:ext cx="2963333" cy="1629833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0C883AA-13E3-F34A-AFE8-21895A79D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844" y="789782"/>
            <a:ext cx="1739636" cy="2653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4291942-0465-044D-884F-DB8078944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67" y="1674813"/>
            <a:ext cx="883709" cy="88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EEA6FFB-9D08-8943-911A-D0FF53B73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1" y="2551908"/>
            <a:ext cx="881062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CoDa.pdf">
            <a:extLst>
              <a:ext uri="{FF2B5EF4-FFF2-40B4-BE49-F238E27FC236}">
                <a16:creationId xmlns:a16="http://schemas.microsoft.com/office/drawing/2014/main" id="{7B77764D-DCD5-C640-BB3D-C461DF7A1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467" y="866759"/>
            <a:ext cx="263392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CFFF3FA6-63C7-F340-B460-5037A9C67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167" y="3913188"/>
            <a:ext cx="2030678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32AEBBC0-4A8F-9141-9934-D244E1A6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87" y="3715247"/>
            <a:ext cx="133946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500" dirty="0" err="1"/>
              <a:t>Gregor</a:t>
            </a:r>
            <a:r>
              <a:rPr lang="en-US" sz="1500" dirty="0"/>
              <a:t> Reid</a:t>
            </a:r>
          </a:p>
          <a:p>
            <a:pPr eaLnBrk="1" hangingPunct="1"/>
            <a:r>
              <a:rPr lang="en-US" sz="1500" dirty="0"/>
              <a:t>Jeremy Burton</a:t>
            </a:r>
          </a:p>
          <a:p>
            <a:pPr eaLnBrk="1" hangingPunct="1"/>
            <a:r>
              <a:rPr lang="en-US" sz="1500" dirty="0"/>
              <a:t>Jia R. Wu</a:t>
            </a:r>
          </a:p>
          <a:p>
            <a:pPr eaLnBrk="1" hangingPunct="1"/>
            <a:r>
              <a:rPr lang="en-US" sz="1500" dirty="0"/>
              <a:t>Daniel </a:t>
            </a:r>
            <a:r>
              <a:rPr lang="en-US" sz="1500" dirty="0" err="1"/>
              <a:t>Giguere</a:t>
            </a:r>
            <a:endParaRPr lang="en-US" sz="1500" dirty="0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6F87CA3-9AFF-BD4D-A3CE-69A3BB089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552" y="1817688"/>
            <a:ext cx="99937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500" dirty="0"/>
              <a:t>Andrew</a:t>
            </a:r>
          </a:p>
          <a:p>
            <a:pPr eaLnBrk="1" hangingPunct="1"/>
            <a:r>
              <a:rPr lang="en-US" sz="1500" dirty="0"/>
              <a:t>Fernandes</a:t>
            </a:r>
          </a:p>
          <a:p>
            <a:pPr eaLnBrk="1" hangingPunct="1"/>
            <a:endParaRPr lang="en-US" sz="1500" dirty="0"/>
          </a:p>
          <a:p>
            <a:pPr eaLnBrk="1" hangingPunct="1"/>
            <a:endParaRPr lang="en-US" sz="1500" dirty="0"/>
          </a:p>
          <a:p>
            <a:pPr eaLnBrk="1" hangingPunct="1"/>
            <a:r>
              <a:rPr lang="en-US" sz="1500" dirty="0"/>
              <a:t>Jean</a:t>
            </a:r>
          </a:p>
          <a:p>
            <a:pPr eaLnBrk="1" hangingPunct="1"/>
            <a:r>
              <a:rPr lang="en-US" sz="1500" dirty="0" err="1"/>
              <a:t>Macklaim</a:t>
            </a:r>
            <a:endParaRPr lang="en-US" sz="15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19D7C1D6-086F-0042-9A1F-85D546D78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834" y="1950540"/>
            <a:ext cx="1947969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500" dirty="0"/>
              <a:t>Vera </a:t>
            </a:r>
            <a:r>
              <a:rPr lang="en-US" sz="1500" dirty="0" err="1"/>
              <a:t>Pawlowsky-Glahn</a:t>
            </a:r>
            <a:endParaRPr lang="en-US" sz="1500" dirty="0"/>
          </a:p>
          <a:p>
            <a:pPr eaLnBrk="1" hangingPunct="1"/>
            <a:r>
              <a:rPr lang="en-US" sz="1500" dirty="0"/>
              <a:t>Juan Jose </a:t>
            </a:r>
            <a:r>
              <a:rPr lang="en-US" sz="1500" dirty="0" err="1"/>
              <a:t>Egozcue</a:t>
            </a:r>
            <a:endParaRPr lang="en-US" sz="1500" dirty="0"/>
          </a:p>
          <a:p>
            <a:pPr eaLnBrk="1" hangingPunct="1"/>
            <a:endParaRPr lang="en-US" sz="1500" dirty="0"/>
          </a:p>
          <a:p>
            <a:pPr eaLnBrk="1" hangingPunct="1"/>
            <a:r>
              <a:rPr lang="en-US" sz="1500" dirty="0"/>
              <a:t>Justin Silverman</a:t>
            </a:r>
          </a:p>
          <a:p>
            <a:pPr eaLnBrk="1" hangingPunct="1"/>
            <a:r>
              <a:rPr lang="en-US" sz="1500" dirty="0"/>
              <a:t>     </a:t>
            </a:r>
            <a:r>
              <a:rPr lang="en-US" sz="1500" dirty="0" err="1"/>
              <a:t>philr</a:t>
            </a:r>
            <a:r>
              <a:rPr lang="en-US" sz="1500" dirty="0"/>
              <a:t> </a:t>
            </a:r>
          </a:p>
          <a:p>
            <a:pPr eaLnBrk="1" hangingPunct="1"/>
            <a:r>
              <a:rPr lang="en-US" sz="1500" dirty="0"/>
              <a:t>Tom Quinn</a:t>
            </a:r>
          </a:p>
          <a:p>
            <a:pPr eaLnBrk="1" hangingPunct="1"/>
            <a:r>
              <a:rPr lang="en-US" sz="1500" dirty="0"/>
              <a:t>     </a:t>
            </a:r>
            <a:r>
              <a:rPr lang="en-US" sz="1500" dirty="0" err="1"/>
              <a:t>propr</a:t>
            </a:r>
            <a:r>
              <a:rPr lang="en-US" sz="1500" dirty="0"/>
              <a:t> 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008149A0-5A56-C045-9767-4317705A4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4" y="727604"/>
            <a:ext cx="2157677" cy="84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0A1DF-AF21-E547-84E0-590D21E38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162" y="3852333"/>
            <a:ext cx="1587500" cy="285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BE065-F98F-AE4A-88E5-0A8464B30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6725" y="3735786"/>
            <a:ext cx="1259417" cy="423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9E3E5-1B17-AF4C-8632-114CAFF7D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2680" y="4287569"/>
            <a:ext cx="1857376" cy="285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5F15A9-C369-9E44-A876-E9B108517D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6021" y="4017692"/>
            <a:ext cx="884020" cy="423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B069C2-4E4A-1D4E-992C-5B76F6FAD5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6762" y="3486147"/>
            <a:ext cx="1101620" cy="42754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27E6F-748E-D249-B605-AA9C81C20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FC93-8AA2-B94E-8743-B4A009167401}" type="datetime1">
              <a:rPr lang="en-CA" smtClean="0"/>
              <a:t>2019-12-12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D225D-F793-124F-9768-5297C634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B882F8D-E714-8A40-BD15-CDB4FF5E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25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5BFD17-FE34-F242-A737-3FA633D2C079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333" b="1" dirty="0">
                <a:solidFill>
                  <a:srgbClr val="7030A0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4556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5EC6-1C29-884F-893F-A0D23218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CF28-82AE-2E4A-A2E7-72798EF9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8E61-FD33-B548-B316-FB899B3515BA}" type="datetime1">
              <a:rPr lang="en-CA" smtClean="0"/>
              <a:t>2019-12-12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90986-D9E0-614D-9846-8AC4A44D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BE3CF-506E-154D-96BB-8F180F14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6648C-528F-444E-9921-AE8FABC54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40"/>
          <a:stretch/>
        </p:blipFill>
        <p:spPr>
          <a:xfrm>
            <a:off x="265249" y="1495935"/>
            <a:ext cx="1728168" cy="1361566"/>
          </a:xfrm>
          <a:prstGeom prst="rect">
            <a:avLst/>
          </a:prstGeom>
        </p:spPr>
      </p:pic>
      <p:pic>
        <p:nvPicPr>
          <p:cNvPr id="9" name="Picture 8" descr="A person standing next to a palm tree&#10;&#10;Description automatically generated">
            <a:extLst>
              <a:ext uri="{FF2B5EF4-FFF2-40B4-BE49-F238E27FC236}">
                <a16:creationId xmlns:a16="http://schemas.microsoft.com/office/drawing/2014/main" id="{0911CB0D-A63F-B849-87C3-EDA34F3BA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8" t="24653" r="30741" b="23598"/>
          <a:stretch/>
        </p:blipFill>
        <p:spPr>
          <a:xfrm>
            <a:off x="7231757" y="1502799"/>
            <a:ext cx="1197830" cy="1494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999B9-A4A1-1549-AE31-D8FA2B52B5F3}"/>
              </a:ext>
            </a:extLst>
          </p:cNvPr>
          <p:cNvSpPr txBox="1"/>
          <p:nvPr/>
        </p:nvSpPr>
        <p:spPr>
          <a:xfrm>
            <a:off x="7141887" y="3064336"/>
            <a:ext cx="1337226" cy="844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78" dirty="0"/>
              <a:t>Thom Quinn</a:t>
            </a:r>
          </a:p>
          <a:p>
            <a:pPr algn="ctr"/>
            <a:r>
              <a:rPr lang="en-US" sz="1556" dirty="0"/>
              <a:t>PhD student</a:t>
            </a:r>
          </a:p>
          <a:p>
            <a:pPr algn="ctr"/>
            <a:r>
              <a:rPr lang="en-US" sz="1556" dirty="0"/>
              <a:t>Deakin 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F815FD-3AF1-8347-85B1-40FDA3441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966" y="1502799"/>
            <a:ext cx="1494328" cy="1494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971375-1220-904F-BDA7-611D56E1D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858" y="1495935"/>
            <a:ext cx="1591179" cy="13615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3AEEE9-D818-4149-B727-0A094ABFBDC2}"/>
              </a:ext>
            </a:extLst>
          </p:cNvPr>
          <p:cNvSpPr txBox="1"/>
          <p:nvPr/>
        </p:nvSpPr>
        <p:spPr>
          <a:xfrm>
            <a:off x="2634065" y="3031829"/>
            <a:ext cx="1554721" cy="844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78" dirty="0"/>
              <a:t>Jean </a:t>
            </a:r>
            <a:r>
              <a:rPr lang="en-US" sz="1778" dirty="0" err="1"/>
              <a:t>Macklaim</a:t>
            </a:r>
            <a:endParaRPr lang="en-US" sz="1778" dirty="0"/>
          </a:p>
          <a:p>
            <a:pPr algn="ctr"/>
            <a:r>
              <a:rPr lang="en-US" sz="1556" dirty="0" err="1"/>
              <a:t>Bioinformagician</a:t>
            </a:r>
            <a:endParaRPr lang="en-US" sz="1556" dirty="0"/>
          </a:p>
          <a:p>
            <a:pPr algn="ctr"/>
            <a:r>
              <a:rPr lang="en-US" sz="1556" dirty="0"/>
              <a:t>DNA </a:t>
            </a:r>
            <a:r>
              <a:rPr lang="en-US" sz="1556" dirty="0" err="1"/>
              <a:t>Genotek</a:t>
            </a:r>
            <a:endParaRPr lang="en-US" sz="155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76F95-D9D2-E949-BCA9-A0F4D86134FF}"/>
              </a:ext>
            </a:extLst>
          </p:cNvPr>
          <p:cNvSpPr txBox="1"/>
          <p:nvPr/>
        </p:nvSpPr>
        <p:spPr>
          <a:xfrm>
            <a:off x="5042061" y="2997633"/>
            <a:ext cx="1180836" cy="844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78" dirty="0"/>
              <a:t>Jia R. Wu</a:t>
            </a:r>
          </a:p>
          <a:p>
            <a:pPr algn="ctr"/>
            <a:r>
              <a:rPr lang="en-US" sz="1556" dirty="0"/>
              <a:t>PhD student</a:t>
            </a:r>
          </a:p>
          <a:p>
            <a:pPr algn="ctr"/>
            <a:r>
              <a:rPr lang="en-US" sz="1556" dirty="0"/>
              <a:t>U. Waterloo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A08D1-2C27-6A44-B0BE-F794E89B1C78}"/>
              </a:ext>
            </a:extLst>
          </p:cNvPr>
          <p:cNvSpPr txBox="1"/>
          <p:nvPr/>
        </p:nvSpPr>
        <p:spPr>
          <a:xfrm>
            <a:off x="164677" y="3064336"/>
            <a:ext cx="1929310" cy="844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78" dirty="0"/>
              <a:t>Andrew Fernandes</a:t>
            </a:r>
          </a:p>
          <a:p>
            <a:pPr algn="ctr"/>
            <a:r>
              <a:rPr lang="en-US" sz="1556" dirty="0"/>
              <a:t>Lead Data Scientist</a:t>
            </a:r>
          </a:p>
          <a:p>
            <a:pPr algn="ctr"/>
            <a:r>
              <a:rPr lang="en-US" sz="1556" dirty="0"/>
              <a:t>FICO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523B3-9F1C-D04A-8FFD-41452E7BB28B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</a:t>
            </a:r>
            <a:r>
              <a:rPr lang="en-US" sz="1333" b="1" dirty="0"/>
              <a:t>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Process Data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02885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sequencing meat grinder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765"/>
          <a:stretch/>
        </p:blipFill>
        <p:spPr>
          <a:xfrm>
            <a:off x="1708401" y="1408907"/>
            <a:ext cx="5727199" cy="349234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CF8E-441B-8F48-8CAD-59EF0D8DB18F}" type="datetime1">
              <a:rPr lang="en-CA" smtClean="0"/>
              <a:t>2019-12-12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773D5-D0C7-E440-9068-880875C8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6697224" y="4901248"/>
            <a:ext cx="1728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B9BEC-69E3-7C4E-A4F3-B0B2EF9E1232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</a:t>
            </a:r>
            <a:r>
              <a:rPr lang="en-US" sz="1333" b="1" dirty="0"/>
              <a:t> </a:t>
            </a:r>
            <a:r>
              <a:rPr lang="en-US" sz="1333" b="1" dirty="0">
                <a:solidFill>
                  <a:srgbClr val="7030A0"/>
                </a:solidFill>
              </a:rPr>
              <a:t>Process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 Data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The machine delivers ‘counts’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928098" y="3603775"/>
            <a:ext cx="4205496" cy="155395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57195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57195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57195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8F31-E913-1D48-B3D7-D30C47BC1824}" type="datetime1">
              <a:rPr lang="en-CA" smtClean="0"/>
              <a:t>2019-12-12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E25C9-A0CF-6D47-8232-4EBCDF9B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5</a:t>
            </a:fld>
            <a:endParaRPr lang="en-US"/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2351765" y="3967659"/>
            <a:ext cx="8604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🐯</a:t>
            </a:r>
          </a:p>
          <a:p>
            <a:pPr eaLnBrk="1" hangingPunct="1"/>
            <a:r>
              <a:rPr lang="en-US" sz="1800" dirty="0"/>
              <a:t>🐞</a:t>
            </a:r>
          </a:p>
          <a:p>
            <a:pPr eaLnBrk="1" hangingPunct="1"/>
            <a:r>
              <a:rPr lang="en-US" sz="180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42" y="1175373"/>
            <a:ext cx="8452622" cy="24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6697224" y="4901248"/>
            <a:ext cx="1728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FC306-14AD-EE43-AD7C-5AA69776A393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</a:t>
            </a:r>
            <a:r>
              <a:rPr lang="en-US" sz="1333" b="1" dirty="0"/>
              <a:t> </a:t>
            </a:r>
            <a:r>
              <a:rPr lang="en-US" sz="1333" b="1" dirty="0">
                <a:solidFill>
                  <a:srgbClr val="7030A0"/>
                </a:solidFill>
              </a:rPr>
              <a:t>Process Data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47239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But these ‘counts’ have a maximum sum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702708" y="1031727"/>
            <a:ext cx="5184116" cy="403051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8C8C-FF51-8E41-8E5F-2106DD7C50B3}" type="datetime1">
              <a:rPr lang="en-CA" smtClean="0"/>
              <a:t>2019-12-12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BC67E-8D46-ED4D-8DCD-61610BA3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6</a:t>
            </a:fld>
            <a:endParaRPr lang="en-US"/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6033622" y="2628099"/>
            <a:ext cx="3618379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 dirty="0"/>
              <a:t>Constant sum of 1000</a:t>
            </a:r>
            <a:endParaRPr lang="en-US" sz="1800" dirty="0"/>
          </a:p>
          <a:p>
            <a:pPr eaLnBrk="1" hangingPunct="1"/>
            <a:r>
              <a:rPr lang="en-US" sz="180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Count 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Sequencing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6697224" y="4901248"/>
            <a:ext cx="1728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C394C-A57A-8040-9CD2-0C98D879A33D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</a:t>
            </a:r>
            <a:r>
              <a:rPr lang="en-US" sz="1333" b="1" dirty="0"/>
              <a:t> </a:t>
            </a:r>
            <a:r>
              <a:rPr lang="en-US" sz="1333" b="1" dirty="0">
                <a:solidFill>
                  <a:srgbClr val="7030A0"/>
                </a:solidFill>
              </a:rPr>
              <a:t>Process Data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 is no help at all</a:t>
            </a:r>
            <a:endParaRPr lang="en-US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457200" y="1027014"/>
            <a:ext cx="8229600" cy="312038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817C-290A-EE48-A3D0-CE98B97EB69D}" type="datetime1">
              <a:rPr lang="en-CA" smtClean="0"/>
              <a:t>2019-12-12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F703F-C25A-8844-A9F0-8A220DE4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8425" y="4342588"/>
            <a:ext cx="828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data are on the simplex, they cannot be removed without additional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E77C1-EF93-0340-AF86-83686C4313D0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</a:t>
            </a:r>
            <a:r>
              <a:rPr lang="en-US" sz="1333" b="1" dirty="0"/>
              <a:t> </a:t>
            </a:r>
            <a:r>
              <a:rPr lang="en-US" sz="1333" b="1" dirty="0">
                <a:solidFill>
                  <a:srgbClr val="7030A0"/>
                </a:solidFill>
              </a:rPr>
              <a:t>Process Data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227122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2317965" y="738390"/>
            <a:ext cx="5115504" cy="281284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8081-42CD-4747-AE2C-2B97CBB1C7C1}" type="datetime1">
              <a:rPr lang="en-CA" smtClean="0"/>
              <a:t>2019-12-12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989DE-ED64-9C4C-9857-1281C827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8</a:t>
            </a:fld>
            <a:endParaRPr lang="en-US" dirty="0"/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752407" y="1048471"/>
            <a:ext cx="9802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4266988" y="1042952"/>
            <a:ext cx="15317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6157337" y="1122551"/>
            <a:ext cx="10864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9126" y="2745511"/>
            <a:ext cx="381836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53263" y="2730644"/>
            <a:ext cx="381836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07126" y="1416772"/>
            <a:ext cx="316112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75302" y="2452688"/>
            <a:ext cx="316112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43763" y="2452688"/>
            <a:ext cx="381836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48438" y="1421245"/>
            <a:ext cx="381836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7126" y="4838233"/>
            <a:ext cx="235513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1536703" y="3079174"/>
            <a:ext cx="483375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 dirty="0"/>
              <a:t>Simplex: one fewer dimensions than variables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Problems remain regardless of dimension</a:t>
            </a:r>
          </a:p>
          <a:p>
            <a:pPr algn="ctr">
              <a:defRPr/>
            </a:pPr>
            <a:endParaRPr lang="en-US" sz="1800" dirty="0"/>
          </a:p>
          <a:p>
            <a:pPr algn="ctr">
              <a:defRPr/>
            </a:pPr>
            <a:r>
              <a:rPr lang="en-US" sz="1800" b="1" dirty="0" err="1"/>
              <a:t>clr</a:t>
            </a:r>
            <a:r>
              <a:rPr lang="en-US" sz="1800" b="1" dirty="0"/>
              <a:t>(x) = [ log(x</a:t>
            </a:r>
            <a:r>
              <a:rPr lang="en-US" sz="1800" b="1" baseline="-25000" dirty="0"/>
              <a:t>1</a:t>
            </a:r>
            <a:r>
              <a:rPr lang="en-US" sz="1800" b="1" dirty="0"/>
              <a:t>/</a:t>
            </a:r>
            <a:r>
              <a:rPr lang="en-US" sz="1800" b="1" dirty="0" err="1"/>
              <a:t>g</a:t>
            </a:r>
            <a:r>
              <a:rPr lang="en-US" sz="1800" b="1" baseline="-25000" dirty="0" err="1"/>
              <a:t>X</a:t>
            </a:r>
            <a:r>
              <a:rPr lang="en-US" sz="1800" b="1" dirty="0"/>
              <a:t>), log(x</a:t>
            </a:r>
            <a:r>
              <a:rPr lang="en-US" sz="1800" b="1" baseline="-25000" dirty="0"/>
              <a:t>2</a:t>
            </a:r>
            <a:r>
              <a:rPr lang="en-US" sz="1800" b="1" dirty="0"/>
              <a:t>/</a:t>
            </a:r>
            <a:r>
              <a:rPr lang="en-US" sz="1800" b="1" dirty="0" err="1"/>
              <a:t>g</a:t>
            </a:r>
            <a:r>
              <a:rPr lang="en-US" sz="1800" b="1" baseline="-25000" dirty="0" err="1"/>
              <a:t>X</a:t>
            </a:r>
            <a:r>
              <a:rPr lang="en-US" sz="1800" b="1" dirty="0"/>
              <a:t>), </a:t>
            </a:r>
            <a:r>
              <a:rPr lang="is-IS" sz="1800" b="1" dirty="0"/>
              <a:t>… log(x</a:t>
            </a:r>
            <a:r>
              <a:rPr lang="is-IS" sz="1800" b="1" baseline="-25000" dirty="0"/>
              <a:t>D</a:t>
            </a:r>
            <a:r>
              <a:rPr lang="is-IS" sz="1800" b="1" dirty="0"/>
              <a:t>/g</a:t>
            </a:r>
            <a:r>
              <a:rPr lang="is-IS" sz="1800" b="1" baseline="-25000" dirty="0"/>
              <a:t>X</a:t>
            </a:r>
            <a:r>
              <a:rPr lang="is-IS" sz="1800" b="1" dirty="0"/>
              <a:t>) ]</a:t>
            </a:r>
          </a:p>
          <a:p>
            <a:pPr algn="ctr">
              <a:defRPr/>
            </a:pPr>
            <a:endParaRPr lang="is-IS" sz="1800" b="1" dirty="0"/>
          </a:p>
          <a:p>
            <a:pPr algn="ctr">
              <a:defRPr/>
            </a:pPr>
            <a:r>
              <a:rPr lang="en-US" sz="1800" dirty="0"/>
              <a:t>X = [ x</a:t>
            </a:r>
            <a:r>
              <a:rPr lang="en-US" sz="1800" baseline="-25000" dirty="0"/>
              <a:t>1</a:t>
            </a:r>
            <a:r>
              <a:rPr lang="en-US" sz="1800" dirty="0"/>
              <a:t>, x</a:t>
            </a:r>
            <a:r>
              <a:rPr lang="en-US" sz="1800" baseline="-25000" dirty="0"/>
              <a:t>2</a:t>
            </a:r>
            <a:r>
              <a:rPr lang="en-US" sz="1800" dirty="0"/>
              <a:t>, </a:t>
            </a:r>
            <a:r>
              <a:rPr lang="is-IS" sz="1800" dirty="0"/>
              <a:t>… x</a:t>
            </a:r>
            <a:r>
              <a:rPr lang="is-IS" sz="1800" baseline="-25000" dirty="0"/>
              <a:t>D</a:t>
            </a:r>
            <a:r>
              <a:rPr lang="is-IS" sz="1800" dirty="0"/>
              <a:t> ], </a:t>
            </a:r>
            <a:r>
              <a:rPr lang="en-US" sz="1800" dirty="0" err="1"/>
              <a:t>g</a:t>
            </a:r>
            <a:r>
              <a:rPr lang="en-US" sz="1800" baseline="-25000" dirty="0" err="1"/>
              <a:t>X</a:t>
            </a:r>
            <a:r>
              <a:rPr lang="en-US" sz="1800" dirty="0"/>
              <a:t> = geometric mean of </a:t>
            </a:r>
            <a:r>
              <a:rPr lang="en-CA" sz="1800" dirty="0"/>
              <a:t>X</a:t>
            </a:r>
            <a:endParaRPr lang="is-IS" sz="1800" dirty="0"/>
          </a:p>
          <a:p>
            <a:pPr algn="ctr">
              <a:defRPr/>
            </a:pPr>
            <a:endParaRPr lang="is-IS" sz="1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CEE26-311F-2644-A58E-061EF2AB2481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</a:t>
            </a:r>
            <a:r>
              <a:rPr lang="en-US" sz="1333" b="1" dirty="0"/>
              <a:t> </a:t>
            </a:r>
            <a:r>
              <a:rPr lang="en-US" sz="1333" b="1" dirty="0">
                <a:solidFill>
                  <a:srgbClr val="7030A0"/>
                </a:solidFill>
              </a:rPr>
              <a:t>Process Data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plicate_Evalu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30" y="2173357"/>
            <a:ext cx="3308960" cy="3308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0 in the 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273153"/>
            <a:ext cx="6998704" cy="3775832"/>
          </a:xfrm>
        </p:spPr>
        <p:txBody>
          <a:bodyPr>
            <a:normAutofit/>
          </a:bodyPr>
          <a:lstStyle/>
          <a:p>
            <a:r>
              <a:rPr lang="en-US" sz="1800" dirty="0"/>
              <a:t>0 count can be real – or a non-detect</a:t>
            </a:r>
          </a:p>
          <a:p>
            <a:r>
              <a:rPr lang="en-US" sz="1800" dirty="0"/>
              <a:t>0 count is often not 0 probability to detect the count</a:t>
            </a:r>
          </a:p>
          <a:p>
            <a:r>
              <a:rPr lang="en-US" sz="1800" dirty="0"/>
              <a:t>Sequencing instruments deliver integer scaled probabilities: ‘counts’</a:t>
            </a:r>
          </a:p>
          <a:p>
            <a:pPr marL="457195" lvl="1" indent="0">
              <a:buNone/>
            </a:pPr>
            <a:r>
              <a:rPr lang="en-US" i="1" dirty="0"/>
              <a:t>X</a:t>
            </a:r>
            <a:r>
              <a:rPr lang="en-US" dirty="0"/>
              <a:t>=[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,x</a:t>
            </a:r>
            <a:r>
              <a:rPr lang="en-US" i="1" baseline="-25000" dirty="0"/>
              <a:t>2</a:t>
            </a:r>
            <a:r>
              <a:rPr lang="en-US" i="1" dirty="0"/>
              <a:t>,x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is-IS" i="1" dirty="0"/>
              <a:t>… x</a:t>
            </a:r>
            <a:r>
              <a:rPr lang="is-IS" i="1" baseline="-25000" dirty="0"/>
              <a:t>D</a:t>
            </a:r>
            <a:r>
              <a:rPr lang="is-IS" dirty="0"/>
              <a:t>] = </a:t>
            </a:r>
            <a:r>
              <a:rPr lang="en-US" dirty="0"/>
              <a:t>[</a:t>
            </a:r>
            <a:r>
              <a:rPr lang="en-US" i="1" dirty="0"/>
              <a:t>p</a:t>
            </a:r>
            <a:r>
              <a:rPr lang="en-US" i="1" baseline="-25000" dirty="0"/>
              <a:t>1</a:t>
            </a:r>
            <a:r>
              <a:rPr lang="en-US" i="1" dirty="0"/>
              <a:t>,p</a:t>
            </a:r>
            <a:r>
              <a:rPr lang="en-US" i="1" baseline="-25000" dirty="0"/>
              <a:t>2</a:t>
            </a:r>
            <a:r>
              <a:rPr lang="en-US" i="1" dirty="0"/>
              <a:t>,p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is-IS" i="1" dirty="0"/>
              <a:t>… p</a:t>
            </a:r>
            <a:r>
              <a:rPr lang="is-IS" i="1" baseline="-25000" dirty="0"/>
              <a:t>D</a:t>
            </a:r>
            <a:r>
              <a:rPr lang="is-IS" dirty="0"/>
              <a:t>]</a:t>
            </a:r>
            <a:r>
              <a:rPr lang="en-US" i="1" dirty="0"/>
              <a:t>α</a:t>
            </a:r>
            <a:r>
              <a:rPr lang="en-US" dirty="0"/>
              <a:t> ; </a:t>
            </a:r>
            <a:r>
              <a:rPr lang="en-US" i="1" dirty="0"/>
              <a:t>α</a:t>
            </a:r>
            <a:r>
              <a:rPr lang="en-US" dirty="0"/>
              <a:t>=</a:t>
            </a:r>
            <a:r>
              <a:rPr lang="en-US" b="1" dirty="0"/>
              <a:t>Σ</a:t>
            </a:r>
            <a:r>
              <a:rPr lang="en-US" i="1" dirty="0"/>
              <a:t>X; </a:t>
            </a:r>
            <a:r>
              <a:rPr lang="en-US" b="1" dirty="0"/>
              <a:t>Σ</a:t>
            </a:r>
            <a:r>
              <a:rPr lang="en-US" i="1" dirty="0"/>
              <a:t>P</a:t>
            </a:r>
            <a:r>
              <a:rPr lang="en-US" dirty="0"/>
              <a:t>=1</a:t>
            </a:r>
            <a:endParaRPr lang="is-IS" dirty="0"/>
          </a:p>
          <a:p>
            <a:pPr marL="457195" lvl="1" indent="0">
              <a:buNone/>
            </a:pP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= (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|</a:t>
            </a:r>
            <a:r>
              <a:rPr lang="en-US" i="1" dirty="0"/>
              <a:t> 𝑓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dirty="0"/>
              <a:t>)</a:t>
            </a:r>
            <a:r>
              <a:rPr lang="en-US" i="1" dirty="0"/>
              <a:t>α</a:t>
            </a:r>
          </a:p>
          <a:p>
            <a:pPr marL="774692" lvl="1" indent="-317497"/>
            <a:endParaRPr lang="en-US" i="1" dirty="0"/>
          </a:p>
          <a:p>
            <a:pPr marL="457195" lvl="1" indent="0">
              <a:buNone/>
            </a:pPr>
            <a:endParaRPr lang="en-US" i="1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680D-7284-0C4E-BC3B-146F2189BDFD}" type="datetime1">
              <a:rPr lang="en-CA" smtClean="0"/>
              <a:t>2019-12-12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C410286-A40B-5B43-B2B1-BD7BA245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49525" y="5048984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0" name="Picture 9" descr="replicate_lowEvalu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51" y="3334362"/>
            <a:ext cx="2103590" cy="21035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603438" y="4308929"/>
            <a:ext cx="374953" cy="2540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552508" y="4114265"/>
            <a:ext cx="1068368" cy="191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4535069" y="4573666"/>
            <a:ext cx="1068368" cy="154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08E179-0622-0045-B552-A9115C1F61E9}"/>
              </a:ext>
            </a:extLst>
          </p:cNvPr>
          <p:cNvSpPr txBox="1"/>
          <p:nvPr/>
        </p:nvSpPr>
        <p:spPr>
          <a:xfrm>
            <a:off x="5172694" y="269057"/>
            <a:ext cx="375128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rgbClr val="7030A0"/>
                </a:solidFill>
              </a:rPr>
              <a:t>Outline</a:t>
            </a:r>
            <a:r>
              <a:rPr lang="en-US" sz="1333" b="1" dirty="0"/>
              <a:t> </a:t>
            </a:r>
            <a:r>
              <a:rPr lang="en-US" sz="1333" b="1" dirty="0">
                <a:solidFill>
                  <a:srgbClr val="7030A0"/>
                </a:solidFill>
              </a:rPr>
              <a:t>Process Data </a:t>
            </a:r>
            <a:r>
              <a:rPr lang="en-US" sz="1333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67360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7783</TotalTime>
  <Words>1105</Words>
  <Application>Microsoft Macintosh PowerPoint</Application>
  <PresentationFormat>On-screen Show (16:10)</PresentationFormat>
  <Paragraphs>306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Accounting for asymmetry and batch effects in meta-transcriptomics</vt:lpstr>
      <vt:lpstr>Outline </vt:lpstr>
      <vt:lpstr>Acknowledgements </vt:lpstr>
      <vt:lpstr>The sequencing meat grinder</vt:lpstr>
      <vt:lpstr>The machine delivers ‘counts’</vt:lpstr>
      <vt:lpstr>But these ‘counts’ have a maximum sum</vt:lpstr>
      <vt:lpstr>Normalization is no help at all</vt:lpstr>
      <vt:lpstr>Log-ratios for CoDa</vt:lpstr>
      <vt:lpstr>The 0 in the room</vt:lpstr>
      <vt:lpstr>ALDEx2</vt:lpstr>
      <vt:lpstr>ALDEx2: probabilistic CoDa</vt:lpstr>
      <vt:lpstr>ALDEx2 Expected value</vt:lpstr>
      <vt:lpstr>Meta-transcriptomics of an ecosystem</vt:lpstr>
      <vt:lpstr>Bacterial vaginosis </vt:lpstr>
      <vt:lpstr>BV dataset</vt:lpstr>
      <vt:lpstr>So let’s try probabilistic CoDa </vt:lpstr>
      <vt:lpstr>Strategies to center the data</vt:lpstr>
      <vt:lpstr>Properties in simulated data</vt:lpstr>
      <vt:lpstr>Dispersion v. rAbundance</vt:lpstr>
      <vt:lpstr>In meta-transcriptome data</vt:lpstr>
      <vt:lpstr>We have centered the housekeeping genes</vt:lpstr>
      <vt:lpstr>Two disparate datasets</vt:lpstr>
      <vt:lpstr>Output from aldex.glm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B. Gloor</dc:creator>
  <cp:lastModifiedBy>Gregory B. Gloor</cp:lastModifiedBy>
  <cp:revision>70</cp:revision>
  <dcterms:created xsi:type="dcterms:W3CDTF">2019-09-12T17:51:56Z</dcterms:created>
  <dcterms:modified xsi:type="dcterms:W3CDTF">2019-12-12T15:53:59Z</dcterms:modified>
</cp:coreProperties>
</file>